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2" r:id="rId3"/>
    <p:sldId id="263" r:id="rId4"/>
    <p:sldId id="264" r:id="rId5"/>
    <p:sldId id="265" r:id="rId6"/>
    <p:sldId id="266" r:id="rId7"/>
    <p:sldId id="257" r:id="rId8"/>
    <p:sldId id="258" r:id="rId9"/>
    <p:sldId id="261" r:id="rId10"/>
    <p:sldId id="259" r:id="rId11"/>
    <p:sldId id="26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648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18" Type="http://schemas.openxmlformats.org/officeDocument/2006/relationships/image" Target="../media/image3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17" Type="http://schemas.openxmlformats.org/officeDocument/2006/relationships/image" Target="../media/image33.wmf"/><Relationship Id="rId2" Type="http://schemas.openxmlformats.org/officeDocument/2006/relationships/image" Target="../media/image18.wmf"/><Relationship Id="rId16" Type="http://schemas.openxmlformats.org/officeDocument/2006/relationships/image" Target="../media/image32.wmf"/><Relationship Id="rId20" Type="http://schemas.openxmlformats.org/officeDocument/2006/relationships/image" Target="../media/image36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5" Type="http://schemas.openxmlformats.org/officeDocument/2006/relationships/image" Target="../media/image31.wmf"/><Relationship Id="rId10" Type="http://schemas.openxmlformats.org/officeDocument/2006/relationships/image" Target="../media/image26.wmf"/><Relationship Id="rId19" Type="http://schemas.openxmlformats.org/officeDocument/2006/relationships/image" Target="../media/image35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2-05-18T19:45:18.944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0 21 8,'0'0'25,"0"0"0,-3-10 0,3 10-15,9-9-3,3 9-2,7-2-2,6 4-5,6-1-14,12 7-10,-5-10 1,16 11-1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2-05-18T19:45:18.957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0 100 18,'5'-10'25,"-8"-4"-7,2-3-1,5 6 0,-7-4-4,3 15-2,3-17-3,6 17-2,-9 0-1,21 3-3,-7-1 0,8 3-2,1 1 1,6 0-1,1-2 0,2-2 0,1 1-5,-2-8-17,-1-5-8,3 1-2,-6-14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2-05-18T19:45:18.958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16 45 4,'-16'2'24,"16"-2"-2,0 0-6,20-8-6,-3 2 0,4-1-5,5 4-1,2-4 0,1 4-4,-1 2 0,0 0-7,-1-2-12,3 5-6,-8-12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1.58169E-7" units="1/dev"/>
        </inkml:channelProperties>
      </inkml:inkSource>
      <inkml:timestamp xml:id="ts0" timeString="2012-05-18T19:45:18.959"/>
    </inkml:context>
    <inkml:brush xml:id="br0">
      <inkml:brushProperty name="width" value="0.03528" units="cm"/>
      <inkml:brushProperty name="height" value="0.03528" units="cm"/>
      <inkml:brushProperty name="fitToCurve" value="1"/>
      <inkml:brushProperty name="ignorePressure" value="1"/>
    </inkml:brush>
  </inkml:definitions>
  <inkml:trace contextRef="#ctx0" brushRef="#br0">4 43 13,'-9'-3'21,"9"3"1,0 0-13,0 0-3,12 3-2,3-6-2,4 0-1,7-1 0,9-1 0,4 0-1,7-2-3,1-1-12,9 9-6,-12-10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B5D91-5492-43E6-A131-BAE3355FD63A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5B25A-37EB-4600-82A3-5BF5BCD653D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0201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5B25A-37EB-4600-82A3-5BF5BCD653D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8973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5B25A-37EB-4600-82A3-5BF5BCD653DF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3498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5B25A-37EB-4600-82A3-5BF5BCD653DF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984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B99169-B30D-47F8-92E8-ABE824DDDE0C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886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47A14EA-20B9-46EE-A835-C94DACF96BD0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559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5E7EEC2-8178-43FC-BACF-6A447C796488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000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0B9E0E-E6AD-4E35-82D9-AD53E7895F64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905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67D3F9-9355-4ADC-9F37-0A1C117F0176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152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5B25A-37EB-4600-82A3-5BF5BCD653DF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589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5B25A-37EB-4600-82A3-5BF5BCD653DF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2595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AB23A9B-EA75-43C2-9D99-1CDC4B5FD746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68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2015-05-25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4.bin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image" Target="../media/image15.wmf"/><Relationship Id="rId5" Type="http://schemas.openxmlformats.org/officeDocument/2006/relationships/image" Target="../media/image6.wmf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3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image" Target="../media/image14.wmf"/><Relationship Id="rId27" Type="http://schemas.openxmlformats.org/officeDocument/2006/relationships/hyperlink" Target="http://www.bcmath.c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9" Type="http://schemas.openxmlformats.org/officeDocument/2006/relationships/image" Target="../media/image34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5.wmf"/><Relationship Id="rId34" Type="http://schemas.openxmlformats.org/officeDocument/2006/relationships/oleObject" Target="../embeddings/oleObject32.bin"/><Relationship Id="rId42" Type="http://schemas.openxmlformats.org/officeDocument/2006/relationships/oleObject" Target="../embeddings/oleObject36.bin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33" Type="http://schemas.openxmlformats.org/officeDocument/2006/relationships/image" Target="../media/image31.wmf"/><Relationship Id="rId38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29.wmf"/><Relationship Id="rId41" Type="http://schemas.openxmlformats.org/officeDocument/2006/relationships/image" Target="../media/image35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37" Type="http://schemas.openxmlformats.org/officeDocument/2006/relationships/image" Target="../media/image33.wmf"/><Relationship Id="rId40" Type="http://schemas.openxmlformats.org/officeDocument/2006/relationships/oleObject" Target="../embeddings/oleObject35.bin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28" Type="http://schemas.openxmlformats.org/officeDocument/2006/relationships/oleObject" Target="../embeddings/oleObject29.bin"/><Relationship Id="rId36" Type="http://schemas.openxmlformats.org/officeDocument/2006/relationships/oleObject" Target="../embeddings/oleObject33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4.wmf"/><Relationship Id="rId31" Type="http://schemas.openxmlformats.org/officeDocument/2006/relationships/image" Target="../media/image30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8.wmf"/><Relationship Id="rId30" Type="http://schemas.openxmlformats.org/officeDocument/2006/relationships/oleObject" Target="../embeddings/oleObject30.bin"/><Relationship Id="rId35" Type="http://schemas.openxmlformats.org/officeDocument/2006/relationships/image" Target="../media/image32.wmf"/><Relationship Id="rId43" Type="http://schemas.openxmlformats.org/officeDocument/2006/relationships/image" Target="../media/image3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9.wmf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39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hyperlink" Target="http://www.bcmath.ca/" TargetMode="External"/><Relationship Id="rId18" Type="http://schemas.openxmlformats.org/officeDocument/2006/relationships/customXml" Target="../ink/ink3.xml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53.emf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8.wmf"/><Relationship Id="rId17" Type="http://schemas.openxmlformats.org/officeDocument/2006/relationships/image" Target="../media/image51.emf"/><Relationship Id="rId2" Type="http://schemas.openxmlformats.org/officeDocument/2006/relationships/slideLayout" Target="../slideLayouts/slideLayout2.xml"/><Relationship Id="rId16" Type="http://schemas.openxmlformats.org/officeDocument/2006/relationships/customXml" Target="../ink/ink2.xml"/><Relationship Id="rId20" Type="http://schemas.openxmlformats.org/officeDocument/2006/relationships/customXml" Target="../ink/ink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image" Target="../media/image50.emf"/><Relationship Id="rId10" Type="http://schemas.openxmlformats.org/officeDocument/2006/relationships/image" Target="../media/image47.wmf"/><Relationship Id="rId19" Type="http://schemas.openxmlformats.org/officeDocument/2006/relationships/image" Target="../media/image52.emf"/><Relationship Id="rId4" Type="http://schemas.openxmlformats.org/officeDocument/2006/relationships/image" Target="../media/image49.emf"/><Relationship Id="rId9" Type="http://schemas.openxmlformats.org/officeDocument/2006/relationships/oleObject" Target="../embeddings/oleObject47.bin"/><Relationship Id="rId1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</a:t>
            </a:r>
            <a:r>
              <a:rPr lang="en-CA" smtClean="0"/>
              <a:t>8.1 </a:t>
            </a:r>
            <a:r>
              <a:rPr lang="en-CA" dirty="0"/>
              <a:t>Mean, Median, Mode, </a:t>
            </a:r>
            <a:r>
              <a:rPr lang="en-CA" dirty="0" smtClean="0"/>
              <a:t>and Range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79296" cy="864096"/>
          </a:xfrm>
        </p:spPr>
        <p:txBody>
          <a:bodyPr>
            <a:normAutofit/>
          </a:bodyPr>
          <a:lstStyle/>
          <a:p>
            <a:r>
              <a:rPr lang="en-CA" sz="2400" dirty="0" smtClean="0"/>
              <a:t>Ex: Given each scenario, which measure of central tendency should be used? </a:t>
            </a:r>
            <a:endParaRPr lang="en-CA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" y="998984"/>
            <a:ext cx="917733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3501008"/>
            <a:ext cx="8040893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1168"/>
            <a:ext cx="8930399" cy="433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739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Challenge:</a:t>
            </a:r>
            <a:r>
              <a:rPr lang="en-CA" dirty="0" smtClean="0"/>
              <a:t>10 </a:t>
            </a:r>
            <a:r>
              <a:rPr lang="en-CA"/>
              <a:t>positive </a:t>
            </a:r>
            <a:r>
              <a:rPr lang="en-CA" smtClean="0"/>
              <a:t>integers </a:t>
            </a:r>
            <a:r>
              <a:rPr lang="en-CA" dirty="0" smtClean="0"/>
              <a:t>have a mean, median, and mode of 10.  What is the largest possible number?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678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810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dirty="0" smtClean="0"/>
              <a:t>Mean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841673"/>
            <a:ext cx="8401050" cy="2643188"/>
          </a:xfrm>
        </p:spPr>
        <p:txBody>
          <a:bodyPr/>
          <a:lstStyle/>
          <a:p>
            <a:r>
              <a:rPr lang="en-US" smtClean="0"/>
              <a:t>Mean (average) is the most commonly used measure of central tendency</a:t>
            </a:r>
          </a:p>
          <a:p>
            <a:r>
              <a:rPr lang="en-US" smtClean="0"/>
              <a:t>To calculate the average we know that we need to sum up all the data and then divide by the number of data values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Ex: Find the mean for the following values: </a:t>
            </a:r>
            <a:endParaRPr lang="en-CA" smtClean="0"/>
          </a:p>
          <a:p>
            <a:endParaRPr lang="en-CA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345926"/>
              </p:ext>
            </p:extLst>
          </p:nvPr>
        </p:nvGraphicFramePr>
        <p:xfrm>
          <a:off x="428625" y="3484861"/>
          <a:ext cx="442912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4" imgW="1676160" imgH="203040" progId="Equation.DSMT4">
                  <p:embed/>
                </p:oleObj>
              </mc:Choice>
              <mc:Fallback>
                <p:oleObj name="Equation" r:id="rId4" imgW="1676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3484861"/>
                        <a:ext cx="442912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572125" y="3513436"/>
            <a:ext cx="2116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There are 8 terms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99113" y="3984923"/>
            <a:ext cx="3071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Get the sum by adding up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all the terms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542733"/>
              </p:ext>
            </p:extLst>
          </p:nvPr>
        </p:nvGraphicFramePr>
        <p:xfrm>
          <a:off x="439738" y="4127798"/>
          <a:ext cx="39893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6" imgW="2425680" imgH="393480" progId="Equation.DSMT4">
                  <p:embed/>
                </p:oleObj>
              </mc:Choice>
              <mc:Fallback>
                <p:oleObj name="Equation" r:id="rId6" imgW="2425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4127798"/>
                        <a:ext cx="39893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900700"/>
              </p:ext>
            </p:extLst>
          </p:nvPr>
        </p:nvGraphicFramePr>
        <p:xfrm>
          <a:off x="355600" y="4770736"/>
          <a:ext cx="14303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8" imgW="787320" imgH="393480" progId="Equation.DSMT4">
                  <p:embed/>
                </p:oleObj>
              </mc:Choice>
              <mc:Fallback>
                <p:oleObj name="Equation" r:id="rId8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4770736"/>
                        <a:ext cx="1430338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55944"/>
              </p:ext>
            </p:extLst>
          </p:nvPr>
        </p:nvGraphicFramePr>
        <p:xfrm>
          <a:off x="285750" y="5586711"/>
          <a:ext cx="23209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10" imgW="876240" imgH="177480" progId="Equation.DSMT4">
                  <p:embed/>
                </p:oleObj>
              </mc:Choice>
              <mc:Fallback>
                <p:oleObj name="Equation" r:id="rId10" imgW="876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5586711"/>
                        <a:ext cx="23209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940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itle 1"/>
          <p:cNvSpPr>
            <a:spLocks noGrp="1"/>
          </p:cNvSpPr>
          <p:nvPr>
            <p:ph type="title"/>
          </p:nvPr>
        </p:nvSpPr>
        <p:spPr>
          <a:xfrm>
            <a:off x="280095" y="332656"/>
            <a:ext cx="8401050" cy="1143000"/>
          </a:xfrm>
        </p:spPr>
        <p:txBody>
          <a:bodyPr>
            <a:normAutofit fontScale="90000"/>
          </a:bodyPr>
          <a:lstStyle/>
          <a:p>
            <a:r>
              <a:rPr lang="en-CA" sz="3000" smtClean="0"/>
              <a:t>Ex: Jason wrote 5 tests with the following scores.  What score will he need for his next test to get an average of 73%?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10215"/>
              </p:ext>
            </p:extLst>
          </p:nvPr>
        </p:nvGraphicFramePr>
        <p:xfrm>
          <a:off x="251520" y="1850306"/>
          <a:ext cx="1714500" cy="348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0" name="Equation" r:id="rId4" imgW="799920" imgH="1625400" progId="Equation.DSMT4">
                  <p:embed/>
                </p:oleObj>
              </mc:Choice>
              <mc:Fallback>
                <p:oleObj name="Equation" r:id="rId4" imgW="799920" imgH="1625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850306"/>
                        <a:ext cx="1714500" cy="348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66395" y="1475656"/>
            <a:ext cx="2778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Note: There are 6 terms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966395" y="1904281"/>
            <a:ext cx="3721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Find the sum of the first 5 terms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22519"/>
              </p:ext>
            </p:extLst>
          </p:nvPr>
        </p:nvGraphicFramePr>
        <p:xfrm>
          <a:off x="3558283" y="2547219"/>
          <a:ext cx="36226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1" name="Equation" r:id="rId6" imgW="1663560" imgH="393480" progId="Equation.DSMT4">
                  <p:embed/>
                </p:oleObj>
              </mc:Choice>
              <mc:Fallback>
                <p:oleObj name="Equation" r:id="rId6" imgW="1663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283" y="2547219"/>
                        <a:ext cx="36226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149482"/>
              </p:ext>
            </p:extLst>
          </p:nvPr>
        </p:nvGraphicFramePr>
        <p:xfrm>
          <a:off x="2466083" y="2690094"/>
          <a:ext cx="10445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2"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083" y="2690094"/>
                        <a:ext cx="10445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476489"/>
              </p:ext>
            </p:extLst>
          </p:nvPr>
        </p:nvGraphicFramePr>
        <p:xfrm>
          <a:off x="3567808" y="3404469"/>
          <a:ext cx="1327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3" name="Equation" r:id="rId10" imgW="609480" imgH="393480" progId="Equation.DSMT4">
                  <p:embed/>
                </p:oleObj>
              </mc:Choice>
              <mc:Fallback>
                <p:oleObj name="Equation" r:id="rId10" imgW="609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808" y="3404469"/>
                        <a:ext cx="13271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959513"/>
              </p:ext>
            </p:extLst>
          </p:nvPr>
        </p:nvGraphicFramePr>
        <p:xfrm>
          <a:off x="2966145" y="3547344"/>
          <a:ext cx="5048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4" name="Equation" r:id="rId12" imgW="190440" imgH="177480" progId="Equation.DSMT4">
                  <p:embed/>
                </p:oleObj>
              </mc:Choice>
              <mc:Fallback>
                <p:oleObj name="Equation" r:id="rId12" imgW="190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6145" y="3547344"/>
                        <a:ext cx="5048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705806"/>
              </p:ext>
            </p:extLst>
          </p:nvPr>
        </p:nvGraphicFramePr>
        <p:xfrm>
          <a:off x="2894708" y="2690094"/>
          <a:ext cx="5048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5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708" y="2690094"/>
                        <a:ext cx="5048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23583" y="3475906"/>
            <a:ext cx="3438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Cross multiply and find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the value of the missing mark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495955"/>
              </p:ext>
            </p:extLst>
          </p:nvPr>
        </p:nvGraphicFramePr>
        <p:xfrm>
          <a:off x="2751833" y="4404594"/>
          <a:ext cx="11430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6" name="Equation" r:id="rId15" imgW="507960" imgH="177480" progId="Equation.DSMT4">
                  <p:embed/>
                </p:oleObj>
              </mc:Choice>
              <mc:Fallback>
                <p:oleObj name="Equation" r:id="rId15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833" y="4404594"/>
                        <a:ext cx="11430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928705"/>
              </p:ext>
            </p:extLst>
          </p:nvPr>
        </p:nvGraphicFramePr>
        <p:xfrm>
          <a:off x="3894833" y="4417294"/>
          <a:ext cx="1022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7" name="Equation" r:id="rId17" imgW="469800" imgH="177480" progId="Equation.DSMT4">
                  <p:embed/>
                </p:oleObj>
              </mc:Choice>
              <mc:Fallback>
                <p:oleObj name="Equation" r:id="rId17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833" y="4417294"/>
                        <a:ext cx="102235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433457"/>
              </p:ext>
            </p:extLst>
          </p:nvPr>
        </p:nvGraphicFramePr>
        <p:xfrm>
          <a:off x="3009008" y="4404594"/>
          <a:ext cx="8858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8" name="Equation" r:id="rId19" imgW="393480" imgH="177480" progId="Equation.DSMT4">
                  <p:embed/>
                </p:oleObj>
              </mc:Choice>
              <mc:Fallback>
                <p:oleObj name="Equation" r:id="rId19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008" y="4404594"/>
                        <a:ext cx="8858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033008"/>
              </p:ext>
            </p:extLst>
          </p:nvPr>
        </p:nvGraphicFramePr>
        <p:xfrm>
          <a:off x="4002783" y="4976094"/>
          <a:ext cx="24923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9"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783" y="4976094"/>
                        <a:ext cx="24923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128014"/>
              </p:ext>
            </p:extLst>
          </p:nvPr>
        </p:nvGraphicFramePr>
        <p:xfrm>
          <a:off x="2208908" y="4976094"/>
          <a:ext cx="16859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0" name="Equation" r:id="rId23" imgW="749160" imgH="177480" progId="Equation.DSMT4">
                  <p:embed/>
                </p:oleObj>
              </mc:Choice>
              <mc:Fallback>
                <p:oleObj name="Equation" r:id="rId23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908" y="4976094"/>
                        <a:ext cx="16859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034406"/>
              </p:ext>
            </p:extLst>
          </p:nvPr>
        </p:nvGraphicFramePr>
        <p:xfrm>
          <a:off x="3875783" y="4944597"/>
          <a:ext cx="5238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1" name="Equation" r:id="rId25" imgW="203040" imgH="177480" progId="Equation.DSMT4">
                  <p:embed/>
                </p:oleObj>
              </mc:Choice>
              <mc:Fallback>
                <p:oleObj name="Equation" r:id="rId25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783" y="4944597"/>
                        <a:ext cx="52387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14058" y="4553819"/>
            <a:ext cx="3305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Jason needs 66% on his next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test to get an average of 73%</a:t>
            </a:r>
          </a:p>
        </p:txBody>
      </p:sp>
      <p:sp>
        <p:nvSpPr>
          <p:cNvPr id="206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640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67600" cy="566936"/>
          </a:xfrm>
        </p:spPr>
        <p:txBody>
          <a:bodyPr/>
          <a:lstStyle/>
          <a:p>
            <a:r>
              <a:rPr lang="en-CA" dirty="0" smtClean="0"/>
              <a:t>Median: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0186"/>
            <a:ext cx="7467600" cy="4873752"/>
          </a:xfrm>
        </p:spPr>
        <p:txBody>
          <a:bodyPr/>
          <a:lstStyle/>
          <a:p>
            <a:r>
              <a:rPr lang="en-US" dirty="0" smtClean="0"/>
              <a:t>Median is the value that lies exactly in the middle of when all </a:t>
            </a:r>
            <a:r>
              <a:rPr lang="en-US" dirty="0" err="1" smtClean="0"/>
              <a:t>datas</a:t>
            </a:r>
            <a:r>
              <a:rPr lang="en-US" dirty="0" smtClean="0"/>
              <a:t> are arranged in ascending order.</a:t>
            </a:r>
          </a:p>
          <a:p>
            <a:r>
              <a:rPr lang="en-US" dirty="0" smtClean="0"/>
              <a:t>  To calculate the median we must first arrange the data from smallest to biggest</a:t>
            </a:r>
          </a:p>
          <a:p>
            <a:r>
              <a:rPr lang="en-US" dirty="0" smtClean="0"/>
              <a:t> Then, the value that is exactly in the middle is the  median.  </a:t>
            </a:r>
          </a:p>
          <a:p>
            <a:r>
              <a:rPr lang="en-US" dirty="0" smtClean="0"/>
              <a:t>If there are two numbers in the middle, we must average of the two middle values to get the median.</a:t>
            </a:r>
            <a:endParaRPr lang="en-CA" dirty="0" smtClean="0"/>
          </a:p>
          <a:p>
            <a:endParaRPr lang="en-CA" dirty="0" smtClean="0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277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4" name="Title 1"/>
          <p:cNvSpPr>
            <a:spLocks noGrp="1"/>
          </p:cNvSpPr>
          <p:nvPr>
            <p:ph type="title"/>
          </p:nvPr>
        </p:nvSpPr>
        <p:spPr>
          <a:xfrm>
            <a:off x="214313" y="500063"/>
            <a:ext cx="8715375" cy="1009650"/>
          </a:xfrm>
        </p:spPr>
        <p:txBody>
          <a:bodyPr>
            <a:normAutofit fontScale="90000"/>
          </a:bodyPr>
          <a:lstStyle/>
          <a:p>
            <a:r>
              <a:rPr lang="en-CA" sz="3200" smtClean="0"/>
              <a:t>Ex: Find the median from the following set of values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22275" y="1681163"/>
          <a:ext cx="464978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6" name="Equation" r:id="rId4" imgW="1562040" imgH="203040" progId="Equation.DSMT4">
                  <p:embed/>
                </p:oleObj>
              </mc:Choice>
              <mc:Fallback>
                <p:oleObj name="Equation" r:id="rId4" imgW="1562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1681163"/>
                        <a:ext cx="464978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500688" y="1720850"/>
            <a:ext cx="3357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Arrange the numbers from the least to the greatest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62000" y="2395538"/>
          <a:ext cx="64293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7" name="Equation" r:id="rId6" imgW="215640" imgH="203040" progId="Equation.DSMT4">
                  <p:embed/>
                </p:oleObj>
              </mc:Choice>
              <mc:Fallback>
                <p:oleObj name="Equation" r:id="rId6" imgW="215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95538"/>
                        <a:ext cx="64293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438275" y="2395538"/>
          <a:ext cx="64293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8" name="Equation" r:id="rId8" imgW="215640" imgH="203040" progId="Equation.DSMT4">
                  <p:embed/>
                </p:oleObj>
              </mc:Choice>
              <mc:Fallback>
                <p:oleObj name="Equation" r:id="rId8" imgW="215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2395538"/>
                        <a:ext cx="64293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047875" y="2395538"/>
          <a:ext cx="71913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9" name="Equation" r:id="rId10" imgW="241200" imgH="203040" progId="Equation.DSMT4">
                  <p:embed/>
                </p:oleObj>
              </mc:Choice>
              <mc:Fallback>
                <p:oleObj name="Equation" r:id="rId10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2395538"/>
                        <a:ext cx="71913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674938" y="2395538"/>
          <a:ext cx="6826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0" name="Equation" r:id="rId12" imgW="228600" imgH="203040" progId="Equation.DSMT4">
                  <p:embed/>
                </p:oleObj>
              </mc:Choice>
              <mc:Fallback>
                <p:oleObj name="Equation" r:id="rId12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395538"/>
                        <a:ext cx="6826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302000" y="2395538"/>
          <a:ext cx="6826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1" name="Equation" r:id="rId14" imgW="228600" imgH="203040" progId="Equation.DSMT4">
                  <p:embed/>
                </p:oleObj>
              </mc:Choice>
              <mc:Fallback>
                <p:oleObj name="Equation" r:id="rId14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395538"/>
                        <a:ext cx="6826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910013" y="2395538"/>
          <a:ext cx="7207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2" name="Equation" r:id="rId16" imgW="241200" imgH="203040" progId="Equation.DSMT4">
                  <p:embed/>
                </p:oleObj>
              </mc:Choice>
              <mc:Fallback>
                <p:oleObj name="Equation" r:id="rId16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013" y="2395538"/>
                        <a:ext cx="7207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611688" y="2432050"/>
          <a:ext cx="5318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3" name="Equation" r:id="rId18" imgW="177480" imgH="177480" progId="Equation.DSMT4">
                  <p:embed/>
                </p:oleObj>
              </mc:Choice>
              <mc:Fallback>
                <p:oleObj name="Equation" r:id="rId18" imgW="177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688" y="2432050"/>
                        <a:ext cx="5318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500688" y="2506663"/>
            <a:ext cx="33575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There are seven values and the middle is the fourth value</a:t>
            </a:r>
          </a:p>
        </p:txBody>
      </p:sp>
      <p:sp>
        <p:nvSpPr>
          <p:cNvPr id="14" name="Oval 13"/>
          <p:cNvSpPr/>
          <p:nvPr/>
        </p:nvSpPr>
        <p:spPr>
          <a:xfrm>
            <a:off x="2643188" y="2286000"/>
            <a:ext cx="714375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1722438" y="3121025"/>
          <a:ext cx="20637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4" name="Equation" r:id="rId20" imgW="812520" imgH="177480" progId="Equation.DSMT4">
                  <p:embed/>
                </p:oleObj>
              </mc:Choice>
              <mc:Fallback>
                <p:oleObj name="Equation" r:id="rId20" imgW="8125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3121025"/>
                        <a:ext cx="20637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2"/>
          <p:cNvGraphicFramePr>
            <a:graphicFrameLocks noChangeAspect="1"/>
          </p:cNvGraphicFramePr>
          <p:nvPr/>
        </p:nvGraphicFramePr>
        <p:xfrm>
          <a:off x="214313" y="3773488"/>
          <a:ext cx="5143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5" name="Equation" r:id="rId22" imgW="1790640" imgH="203040" progId="Equation.DSMT4">
                  <p:embed/>
                </p:oleObj>
              </mc:Choice>
              <mc:Fallback>
                <p:oleObj name="Equation" r:id="rId22" imgW="1790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773488"/>
                        <a:ext cx="5143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643563" y="3714750"/>
            <a:ext cx="3357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Arrange the numbers from the least to the greatest</a:t>
            </a: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428625" y="4467225"/>
          <a:ext cx="4540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6" name="Equation" r:id="rId24" imgW="152280" imgH="203040" progId="Equation.DSMT4">
                  <p:embed/>
                </p:oleObj>
              </mc:Choice>
              <mc:Fallback>
                <p:oleObj name="Equation" r:id="rId24" imgW="152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4467225"/>
                        <a:ext cx="4540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987425" y="4467225"/>
          <a:ext cx="6064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7" name="Equation" r:id="rId26" imgW="203040" imgH="203040" progId="Equation.DSMT4">
                  <p:embed/>
                </p:oleObj>
              </mc:Choice>
              <mc:Fallback>
                <p:oleObj name="Equation" r:id="rId26" imgW="203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67225"/>
                        <a:ext cx="6064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1617663" y="4467225"/>
          <a:ext cx="6429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8" name="Equation" r:id="rId28" imgW="215640" imgH="203040" progId="Equation.DSMT4">
                  <p:embed/>
                </p:oleObj>
              </mc:Choice>
              <mc:Fallback>
                <p:oleObj name="Equation" r:id="rId28" imgW="215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467225"/>
                        <a:ext cx="64293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2187575" y="4467225"/>
          <a:ext cx="7207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9" name="Equation" r:id="rId30" imgW="241200" imgH="203040" progId="Equation.DSMT4">
                  <p:embed/>
                </p:oleObj>
              </mc:Choice>
              <mc:Fallback>
                <p:oleObj name="Equation" r:id="rId30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575" y="4467225"/>
                        <a:ext cx="7207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2833688" y="4467225"/>
          <a:ext cx="6826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0" name="Equation" r:id="rId32" imgW="228600" imgH="203040" progId="Equation.DSMT4">
                  <p:embed/>
                </p:oleObj>
              </mc:Choice>
              <mc:Fallback>
                <p:oleObj name="Equation" r:id="rId32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4467225"/>
                        <a:ext cx="6826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460750" y="4467225"/>
          <a:ext cx="6826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1" name="Equation" r:id="rId34" imgW="228600" imgH="203040" progId="Equation.DSMT4">
                  <p:embed/>
                </p:oleObj>
              </mc:Choice>
              <mc:Fallback>
                <p:oleObj name="Equation" r:id="rId34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4467225"/>
                        <a:ext cx="6826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4067175" y="4465638"/>
          <a:ext cx="68421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2" name="Equation" r:id="rId36" imgW="228600" imgH="203040" progId="Equation.DSMT4">
                  <p:embed/>
                </p:oleObj>
              </mc:Choice>
              <mc:Fallback>
                <p:oleObj name="Equation" r:id="rId36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4465638"/>
                        <a:ext cx="68421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507038" y="4683125"/>
            <a:ext cx="33575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There are two terms in the middle, get the average of the two to find the median</a:t>
            </a:r>
          </a:p>
        </p:txBody>
      </p:sp>
      <p:sp>
        <p:nvSpPr>
          <p:cNvPr id="26" name="Oval 25"/>
          <p:cNvSpPr/>
          <p:nvPr/>
        </p:nvSpPr>
        <p:spPr>
          <a:xfrm>
            <a:off x="2174875" y="4429125"/>
            <a:ext cx="1325563" cy="6096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987550" y="5143500"/>
          <a:ext cx="237013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3" name="Equation" r:id="rId38" imgW="1130040" imgH="393480" progId="Equation.DSMT4">
                  <p:embed/>
                </p:oleObj>
              </mc:Choice>
              <mc:Fallback>
                <p:oleObj name="Equation" r:id="rId38" imgW="1130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5143500"/>
                        <a:ext cx="2370138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4643438" y="4468813"/>
          <a:ext cx="7604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4" name="Equation" r:id="rId40" imgW="253800" imgH="177480" progId="Equation.DSMT4">
                  <p:embed/>
                </p:oleObj>
              </mc:Choice>
              <mc:Fallback>
                <p:oleObj name="Equation" r:id="rId40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468813"/>
                        <a:ext cx="76041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339370"/>
              </p:ext>
            </p:extLst>
          </p:nvPr>
        </p:nvGraphicFramePr>
        <p:xfrm>
          <a:off x="3024188" y="5913438"/>
          <a:ext cx="12509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5" name="Equation" r:id="rId42" imgW="431640" imgH="177480" progId="Equation.DSMT4">
                  <p:embed/>
                </p:oleObj>
              </mc:Choice>
              <mc:Fallback>
                <p:oleObj name="Equation" r:id="rId42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8" y="5913438"/>
                        <a:ext cx="12509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164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 animBg="1"/>
      <p:bldP spid="17" grpId="0"/>
      <p:bldP spid="25" grpId="0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 smtClean="0"/>
              <a:t>Mode: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62159"/>
            <a:ext cx="8352928" cy="2566841"/>
          </a:xfrm>
        </p:spPr>
        <p:txBody>
          <a:bodyPr/>
          <a:lstStyle/>
          <a:p>
            <a:r>
              <a:rPr lang="en-US" dirty="0" smtClean="0"/>
              <a:t>Mode is the most frequently occurring value   </a:t>
            </a:r>
          </a:p>
          <a:p>
            <a:r>
              <a:rPr lang="en-US" dirty="0" smtClean="0"/>
              <a:t>There may be more than one mode for a given data set if there is the same frequency of two or more numbers.</a:t>
            </a:r>
          </a:p>
          <a:p>
            <a:r>
              <a:rPr lang="en-US" dirty="0" smtClean="0"/>
              <a:t>To calculate mode choose the number that appears the most.</a:t>
            </a:r>
            <a:endParaRPr lang="en-CA" dirty="0" smtClean="0"/>
          </a:p>
          <a:p>
            <a:endParaRPr lang="en-CA" dirty="0" smtClean="0"/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0" y="6681187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2900" y="2697807"/>
            <a:ext cx="8229600" cy="7239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dirty="0" smtClean="0"/>
              <a:t>Ex: Find the mode for each set  </a:t>
            </a:r>
            <a:endParaRPr lang="en-CA" dirty="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301821"/>
              </p:ext>
            </p:extLst>
          </p:nvPr>
        </p:nvGraphicFramePr>
        <p:xfrm>
          <a:off x="197399" y="3437374"/>
          <a:ext cx="3816349" cy="52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Equation" r:id="rId5" imgW="1485720" imgH="203040" progId="Equation.DSMT4">
                  <p:embed/>
                </p:oleObj>
              </mc:Choice>
              <mc:Fallback>
                <p:oleObj name="Equation" r:id="rId5" imgW="14857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99" y="3437374"/>
                        <a:ext cx="3816349" cy="5219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27374"/>
              </p:ext>
            </p:extLst>
          </p:nvPr>
        </p:nvGraphicFramePr>
        <p:xfrm>
          <a:off x="179512" y="4923619"/>
          <a:ext cx="5634114" cy="504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7" imgW="2273040" imgH="203040" progId="Equation.DSMT4">
                  <p:embed/>
                </p:oleObj>
              </mc:Choice>
              <mc:Fallback>
                <p:oleObj name="Equation" r:id="rId7" imgW="2273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923619"/>
                        <a:ext cx="5634114" cy="504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00638" y="3421707"/>
            <a:ext cx="3714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 dirty="0">
                <a:solidFill>
                  <a:srgbClr val="FF0000"/>
                </a:solidFill>
              </a:rPr>
              <a:t>Optional: Arrange the numbers from the least to the greatest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779770"/>
              </p:ext>
            </p:extLst>
          </p:nvPr>
        </p:nvGraphicFramePr>
        <p:xfrm>
          <a:off x="697461" y="4042212"/>
          <a:ext cx="3358825" cy="521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9" imgW="1307880" imgH="203040" progId="Equation.DSMT4">
                  <p:embed/>
                </p:oleObj>
              </mc:Choice>
              <mc:Fallback>
                <p:oleObj name="Equation" r:id="rId9" imgW="1307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461" y="4042212"/>
                        <a:ext cx="3358825" cy="5219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100638" y="4119481"/>
            <a:ext cx="3714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300" dirty="0">
                <a:solidFill>
                  <a:srgbClr val="FF0000"/>
                </a:solidFill>
              </a:rPr>
              <a:t>12 appears 3 times, so the mode is 12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29250" y="5713468"/>
            <a:ext cx="3714750" cy="115411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300" dirty="0">
                <a:solidFill>
                  <a:srgbClr val="FF0000"/>
                </a:solidFill>
              </a:rPr>
              <a:t>Numbers 14 and 30 both appear 3 times, so the mode is both 14 and 30</a:t>
            </a:r>
          </a:p>
        </p:txBody>
      </p:sp>
      <p:sp>
        <p:nvSpPr>
          <p:cNvPr id="13" name="Oval 12"/>
          <p:cNvSpPr/>
          <p:nvPr/>
        </p:nvSpPr>
        <p:spPr>
          <a:xfrm>
            <a:off x="671513" y="3993208"/>
            <a:ext cx="1452215" cy="57091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671513" y="5424503"/>
            <a:ext cx="1596231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3966156" y="5424503"/>
            <a:ext cx="1714500" cy="714375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705324"/>
              </p:ext>
            </p:extLst>
          </p:nvPr>
        </p:nvGraphicFramePr>
        <p:xfrm>
          <a:off x="422398" y="5566556"/>
          <a:ext cx="5099881" cy="504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11" imgW="2057400" imgH="203040" progId="Equation.DSMT4">
                  <p:embed/>
                </p:oleObj>
              </mc:Choice>
              <mc:Fallback>
                <p:oleObj name="Equation" r:id="rId11" imgW="2057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98" y="5566556"/>
                        <a:ext cx="5099881" cy="504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779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0622"/>
            <a:ext cx="7467600" cy="778098"/>
          </a:xfrm>
        </p:spPr>
        <p:txBody>
          <a:bodyPr/>
          <a:lstStyle/>
          <a:p>
            <a:r>
              <a:rPr lang="en-CA" dirty="0" smtClean="0"/>
              <a:t>Measures of Central Tendency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147248" cy="1728192"/>
          </a:xfrm>
        </p:spPr>
        <p:txBody>
          <a:bodyPr>
            <a:normAutofit/>
          </a:bodyPr>
          <a:lstStyle/>
          <a:p>
            <a:r>
              <a:rPr lang="en-CA" dirty="0" smtClean="0"/>
              <a:t>When given a set of data, how do you analyze it? </a:t>
            </a:r>
            <a:br>
              <a:rPr lang="en-CA" dirty="0" smtClean="0"/>
            </a:b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Ex: The following shows the test scores from two different classes.  Which class did better? </a:t>
            </a: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496" y="2780928"/>
            <a:ext cx="4499992" cy="17281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2200" dirty="0" smtClean="0">
                <a:solidFill>
                  <a:srgbClr val="FF0000"/>
                </a:solidFill>
              </a:rPr>
              <a:t>Class A</a:t>
            </a:r>
          </a:p>
          <a:p>
            <a:pPr marL="0" indent="0" algn="ctr">
              <a:buNone/>
            </a:pPr>
            <a:r>
              <a:rPr lang="en-CA" sz="2200" dirty="0" smtClean="0"/>
              <a:t>54, 55, 60, 63, 65, </a:t>
            </a:r>
            <a:br>
              <a:rPr lang="en-CA" sz="2200" dirty="0" smtClean="0"/>
            </a:br>
            <a:r>
              <a:rPr lang="en-CA" sz="2200" dirty="0" smtClean="0"/>
              <a:t>71, 97, and 99</a:t>
            </a:r>
            <a:endParaRPr lang="en-CA" sz="2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47456" y="2780928"/>
            <a:ext cx="4752528" cy="17281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CA" sz="2200" dirty="0" smtClean="0">
                <a:solidFill>
                  <a:srgbClr val="FF0000"/>
                </a:solidFill>
              </a:rPr>
              <a:t>Class B</a:t>
            </a:r>
          </a:p>
          <a:p>
            <a:pPr marL="0" indent="0" algn="ctr">
              <a:buNone/>
            </a:pPr>
            <a:r>
              <a:rPr lang="en-CA" sz="2200" dirty="0" smtClean="0"/>
              <a:t>61, 62, 65, 65, 73, </a:t>
            </a:r>
            <a:br>
              <a:rPr lang="en-CA" sz="2200" dirty="0" smtClean="0"/>
            </a:br>
            <a:r>
              <a:rPr lang="en-CA" sz="2200" dirty="0" smtClean="0"/>
              <a:t>73, 76, and 81</a:t>
            </a:r>
            <a:endParaRPr lang="en-CA" sz="2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1520" y="4221088"/>
            <a:ext cx="8147248" cy="172819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Should we just take average mark from both class?</a:t>
            </a:r>
          </a:p>
          <a:p>
            <a:r>
              <a:rPr lang="en-CA" dirty="0" smtClean="0"/>
              <a:t>Depending on the context of the situation, we would need to consider the mean, median, mode and range to determine which class is better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270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312040"/>
            <a:ext cx="8784976" cy="6069288"/>
          </a:xfrm>
        </p:spPr>
        <p:txBody>
          <a:bodyPr/>
          <a:lstStyle/>
          <a:p>
            <a:r>
              <a:rPr lang="en-CA" dirty="0" smtClean="0"/>
              <a:t>Mean: The average value of all the terms</a:t>
            </a:r>
          </a:p>
          <a:p>
            <a:pPr lvl="1"/>
            <a:r>
              <a:rPr lang="en-CA" dirty="0" smtClean="0"/>
              <a:t>Take the sum of all the values &amp; divide by how many there are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sz="400" dirty="0" smtClean="0"/>
          </a:p>
          <a:p>
            <a:r>
              <a:rPr lang="en-CA" dirty="0" smtClean="0"/>
              <a:t>Mode: The value that appears the most</a:t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dirty="0" smtClean="0"/>
          </a:p>
          <a:p>
            <a:r>
              <a:rPr lang="en-CA" dirty="0" smtClean="0"/>
              <a:t>Median: The middle value</a:t>
            </a:r>
          </a:p>
          <a:p>
            <a:pPr lvl="1"/>
            <a:r>
              <a:rPr lang="en-CA" dirty="0" smtClean="0"/>
              <a:t>Arrange the numbers from least to greatest, then take the middle number</a:t>
            </a:r>
          </a:p>
          <a:p>
            <a:pPr lvl="1"/>
            <a:r>
              <a:rPr lang="en-CA" dirty="0" smtClean="0"/>
              <a:t>If two numbers are in the middle, get the average of the two</a:t>
            </a:r>
            <a:br>
              <a:rPr lang="en-CA" dirty="0" smtClean="0"/>
            </a:br>
            <a:endParaRPr lang="en-CA" dirty="0" smtClean="0"/>
          </a:p>
          <a:p>
            <a:r>
              <a:rPr lang="en-CA" dirty="0" smtClean="0"/>
              <a:t>Range: Take the difference between the greatest and lowest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338111"/>
              </p:ext>
            </p:extLst>
          </p:nvPr>
        </p:nvGraphicFramePr>
        <p:xfrm>
          <a:off x="125859" y="1243013"/>
          <a:ext cx="43021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Equation" r:id="rId4" imgW="2514600" imgH="393480" progId="Equation.DSMT4">
                  <p:embed/>
                </p:oleObj>
              </mc:Choice>
              <mc:Fallback>
                <p:oleObj name="Equation" r:id="rId4" imgW="2514600" imgH="3934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59" y="1243013"/>
                        <a:ext cx="4302125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475159"/>
              </p:ext>
            </p:extLst>
          </p:nvPr>
        </p:nvGraphicFramePr>
        <p:xfrm>
          <a:off x="85710" y="1844824"/>
          <a:ext cx="1461954" cy="525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Equation" r:id="rId6" imgW="634680" imgH="228600" progId="Equation.DSMT4">
                  <p:embed/>
                </p:oleObj>
              </mc:Choice>
              <mc:Fallback>
                <p:oleObj name="Equation" r:id="rId6" imgW="634680" imgH="228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10" y="1844824"/>
                        <a:ext cx="1461954" cy="5259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237912"/>
              </p:ext>
            </p:extLst>
          </p:nvPr>
        </p:nvGraphicFramePr>
        <p:xfrm>
          <a:off x="4644008" y="1894905"/>
          <a:ext cx="1461955" cy="525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8" imgW="634680" imgH="228600" progId="Equation.DSMT4">
                  <p:embed/>
                </p:oleObj>
              </mc:Choice>
              <mc:Fallback>
                <p:oleObj name="Equation" r:id="rId8" imgW="634680" imgH="2286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894905"/>
                        <a:ext cx="1461955" cy="5259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563291"/>
              </p:ext>
            </p:extLst>
          </p:nvPr>
        </p:nvGraphicFramePr>
        <p:xfrm>
          <a:off x="4655691" y="1243013"/>
          <a:ext cx="4092773" cy="643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Equation" r:id="rId10" imgW="2501640" imgH="393480" progId="Equation.DSMT4">
                  <p:embed/>
                </p:oleObj>
              </mc:Choice>
              <mc:Fallback>
                <p:oleObj name="Equation" r:id="rId10" imgW="250164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691" y="1243013"/>
                        <a:ext cx="4092773" cy="6436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9552" y="3059668"/>
            <a:ext cx="2061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Class A: No mode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3068960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Class B: Mode – 65 &amp; 73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5229200"/>
            <a:ext cx="2446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Class A: Median – 64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8024" y="5238492"/>
            <a:ext cx="2510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Class B: Median – 69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6309320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Class A: Range – 45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8024" y="6318612"/>
            <a:ext cx="2446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Class B: Median – 20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13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179512" y="105792"/>
            <a:ext cx="8643938" cy="123497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500" smtClean="0"/>
              <a:t>Ex: The following table shows the quiz mark of 30 students.  The quiz is out of 9.  Find the measures of central tendencies for the following values:</a:t>
            </a:r>
            <a:endParaRPr lang="en-CA" sz="2500" dirty="0"/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1708622"/>
            <a:ext cx="38195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0" y="1637184"/>
            <a:ext cx="3848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Frequency: how many times that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value appeared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72000" y="2351559"/>
            <a:ext cx="37020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The MODE is the easiest to get: 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4572000" y="2708747"/>
            <a:ext cx="398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Nine people got a mark of 8, so the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mode is 8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14313" y="3991447"/>
            <a:ext cx="39830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To find the MEDIAN, there are 30</a:t>
            </a:r>
          </a:p>
          <a:p>
            <a:r>
              <a:rPr lang="en-CA" sz="2000">
                <a:solidFill>
                  <a:srgbClr val="FF0000"/>
                </a:solidFill>
              </a:rPr>
              <a:t>values, the middle number will be </a:t>
            </a:r>
          </a:p>
          <a:p>
            <a:r>
              <a:rPr lang="en-CA" sz="2000">
                <a:solidFill>
                  <a:srgbClr val="FF0000"/>
                </a:solidFill>
              </a:rPr>
              <a:t>the 15</a:t>
            </a:r>
            <a:r>
              <a:rPr lang="en-CA" sz="2000" baseline="30000">
                <a:solidFill>
                  <a:srgbClr val="FF0000"/>
                </a:solidFill>
              </a:rPr>
              <a:t>th</a:t>
            </a:r>
            <a:r>
              <a:rPr lang="en-CA" sz="2000">
                <a:solidFill>
                  <a:srgbClr val="FF0000"/>
                </a:solidFill>
              </a:rPr>
              <a:t> value. 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22250" y="4985222"/>
            <a:ext cx="4278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Count from the bottom to find where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the 15</a:t>
            </a:r>
            <a:r>
              <a:rPr lang="en-CA" sz="2000" baseline="30000">
                <a:solidFill>
                  <a:srgbClr val="FF0000"/>
                </a:solidFill>
              </a:rPr>
              <a:t>th</a:t>
            </a:r>
            <a:r>
              <a:rPr lang="en-CA" sz="2000">
                <a:solidFill>
                  <a:srgbClr val="FF0000"/>
                </a:solidFill>
              </a:rPr>
              <a:t> value is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28625" y="5842472"/>
            <a:ext cx="160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MEDIAN = 7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357688" y="1484784"/>
            <a:ext cx="45989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To find the MEAN, understand that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there are 2 people getting 4’s, six people </a:t>
            </a:r>
          </a:p>
          <a:p>
            <a:r>
              <a:rPr lang="en-CA" sz="2000">
                <a:solidFill>
                  <a:srgbClr val="FF0000"/>
                </a:solidFill>
              </a:rPr>
              <a:t>getting 5’s,  four people getting 6’s, and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so on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492625" y="2770659"/>
            <a:ext cx="3436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Add up all 30 terms and then </a:t>
            </a:r>
          </a:p>
          <a:p>
            <a:r>
              <a:rPr lang="en-CA" sz="2000">
                <a:solidFill>
                  <a:srgbClr val="FF0000"/>
                </a:solidFill>
              </a:rPr>
              <a:t>divide it by 30</a:t>
            </a:r>
          </a:p>
        </p:txBody>
      </p:sp>
      <p:graphicFrame>
        <p:nvGraphicFramePr>
          <p:cNvPr id="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277126"/>
              </p:ext>
            </p:extLst>
          </p:nvPr>
        </p:nvGraphicFramePr>
        <p:xfrm>
          <a:off x="3857625" y="3485034"/>
          <a:ext cx="521493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5" imgW="2933700" imgH="419100" progId="Equation.DSMT4">
                  <p:embed/>
                </p:oleObj>
              </mc:Choice>
              <mc:Fallback>
                <p:oleObj name="Equation" r:id="rId5" imgW="2933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3485034"/>
                        <a:ext cx="5214938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166864"/>
              </p:ext>
            </p:extLst>
          </p:nvPr>
        </p:nvGraphicFramePr>
        <p:xfrm>
          <a:off x="4498975" y="4342284"/>
          <a:ext cx="30019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Equation" r:id="rId7" imgW="1688367" imgH="393529" progId="Equation.DSMT4">
                  <p:embed/>
                </p:oleObj>
              </mc:Choice>
              <mc:Fallback>
                <p:oleObj name="Equation" r:id="rId7" imgW="168836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342284"/>
                        <a:ext cx="300196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651509"/>
              </p:ext>
            </p:extLst>
          </p:nvPr>
        </p:nvGraphicFramePr>
        <p:xfrm>
          <a:off x="4500563" y="5199534"/>
          <a:ext cx="74453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Equation" r:id="rId9" imgW="418918" imgH="393529" progId="Equation.DSMT4">
                  <p:embed/>
                </p:oleObj>
              </mc:Choice>
              <mc:Fallback>
                <p:oleObj name="Equation" r:id="rId9" imgW="418918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199534"/>
                        <a:ext cx="744537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198254"/>
              </p:ext>
            </p:extLst>
          </p:nvPr>
        </p:nvGraphicFramePr>
        <p:xfrm>
          <a:off x="5313363" y="5302722"/>
          <a:ext cx="168751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11" imgW="660113" imgH="177723" progId="Equation.DSMT4">
                  <p:embed/>
                </p:oleObj>
              </mc:Choice>
              <mc:Fallback>
                <p:oleObj name="Equation" r:id="rId11" imgW="660113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5302722"/>
                        <a:ext cx="1687512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429125" y="5848822"/>
            <a:ext cx="3865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CA" sz="2000">
                <a:solidFill>
                  <a:srgbClr val="FF0000"/>
                </a:solidFill>
              </a:rPr>
              <a:t>Average mark in the class is 6.766</a:t>
            </a:r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13"/>
              </a:rPr>
              <a:t>www.BCMath.ca</a:t>
            </a:r>
            <a:r>
              <a:rPr lang="en-US" sz="100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66" name="Ink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68638" y="2913063"/>
              <a:ext cx="82550" cy="7937"/>
            </p14:xfrm>
          </p:contentPart>
        </mc:Choice>
        <mc:Fallback xmlns="">
          <p:pic>
            <p:nvPicPr>
              <p:cNvPr id="66" name="Ink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062149" y="2906569"/>
                <a:ext cx="95527" cy="209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74" name="Ink 4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895475" y="2257425"/>
              <a:ext cx="122238" cy="36513"/>
            </p14:xfrm>
          </p:contentPart>
        </mc:Choice>
        <mc:Fallback xmlns="">
          <p:pic>
            <p:nvPicPr>
              <p:cNvPr id="74" name="Ink 4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889004" y="2250918"/>
                <a:ext cx="135181" cy="495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75" name="Ink 4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930400" y="2601913"/>
              <a:ext cx="100013" cy="17462"/>
            </p14:xfrm>
          </p:contentPart>
        </mc:Choice>
        <mc:Fallback xmlns="">
          <p:pic>
            <p:nvPicPr>
              <p:cNvPr id="75" name="Ink 4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923901" y="2595365"/>
                <a:ext cx="113011" cy="305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76" name="Ink 4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839913" y="2944813"/>
              <a:ext cx="120650" cy="15875"/>
            </p14:xfrm>
          </p:contentPart>
        </mc:Choice>
        <mc:Fallback xmlns="">
          <p:pic>
            <p:nvPicPr>
              <p:cNvPr id="76" name="Ink 4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833430" y="2938319"/>
                <a:ext cx="133615" cy="2886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3028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" grpId="1"/>
      <p:bldP spid="43" grpId="0"/>
      <p:bldP spid="43" grpId="1"/>
      <p:bldP spid="44" grpId="0"/>
      <p:bldP spid="44" grpId="1"/>
      <p:bldP spid="45" grpId="0"/>
      <p:bldP spid="46" grpId="0"/>
      <p:bldP spid="47" grpId="0"/>
      <p:bldP spid="48" grpId="0"/>
      <p:bldP spid="49" grpId="0"/>
      <p:bldP spid="5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RESOURCE_PATHS_HASH_2" val="adbc751899ac6bd67524523d47ed950d76cc6a6"/>
  <p:tag name="GENSWF_OUTPUT_FILE_NAME" val="m8hch81"/>
  <p:tag name="ISPRING_RESOURCE_PATHS_HASH_PRESENTER" val="d26ef34d18c844632225f83631b0669a6732e82"/>
  <p:tag name="ISPRING_ULTRA_SCORM_COURSE_ID" val="71329947-15C4-427A-A7AC-DD49B5AAB6C3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OUTPUT_FOLDER" val="C:\Users\Danny\Dropbox\Website\m8h"/>
  <p:tag name="ISPRING_PRESENTATION_TITLE" val="Section 8.1 Mean, Median, Mode, and Rang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</TotalTime>
  <Words>706</Words>
  <Application>Microsoft Office PowerPoint</Application>
  <PresentationFormat>On-screen Show (4:3)</PresentationFormat>
  <Paragraphs>86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Schoolbook</vt:lpstr>
      <vt:lpstr>Constantia</vt:lpstr>
      <vt:lpstr>Wingdings</vt:lpstr>
      <vt:lpstr>Wingdings 2</vt:lpstr>
      <vt:lpstr>Oriel</vt:lpstr>
      <vt:lpstr>Equation</vt:lpstr>
      <vt:lpstr>Section 8.1 Mean, Median, Mode, and Range</vt:lpstr>
      <vt:lpstr>Mean</vt:lpstr>
      <vt:lpstr>Ex: Jason wrote 5 tests with the following scores.  What score will he need for his next test to get an average of 73%? </vt:lpstr>
      <vt:lpstr>Median:</vt:lpstr>
      <vt:lpstr>Ex: Find the median from the following set of values</vt:lpstr>
      <vt:lpstr>Mode:</vt:lpstr>
      <vt:lpstr>Measures of Central Tendency</vt:lpstr>
      <vt:lpstr>PowerPoint Presentation</vt:lpstr>
      <vt:lpstr>PowerPoint Presentation</vt:lpstr>
      <vt:lpstr>Ex: Given each scenario, which measure of central tendency should be used? </vt:lpstr>
      <vt:lpstr>Challenge:10 positive integers have a mean, median, and mode of 10.  What is the largest possible number?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8.1 Mean, Median, Mode, and Range</dc:title>
  <dc:creator>Danny Young</dc:creator>
  <cp:lastModifiedBy>Danny Young</cp:lastModifiedBy>
  <cp:revision>40</cp:revision>
  <dcterms:created xsi:type="dcterms:W3CDTF">2011-06-27T16:11:13Z</dcterms:created>
  <dcterms:modified xsi:type="dcterms:W3CDTF">2015-05-25T17:22:04Z</dcterms:modified>
</cp:coreProperties>
</file>